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2" r:id="rId3"/>
    <p:sldId id="271" r:id="rId4"/>
    <p:sldId id="258" r:id="rId5"/>
    <p:sldId id="310" r:id="rId6"/>
    <p:sldId id="263" r:id="rId7"/>
    <p:sldId id="260" r:id="rId8"/>
    <p:sldId id="264" r:id="rId9"/>
    <p:sldId id="265" r:id="rId10"/>
    <p:sldId id="269" r:id="rId11"/>
    <p:sldId id="268" r:id="rId12"/>
    <p:sldId id="270" r:id="rId13"/>
    <p:sldId id="266" r:id="rId14"/>
    <p:sldId id="272" r:id="rId15"/>
    <p:sldId id="280" r:id="rId16"/>
    <p:sldId id="282" r:id="rId17"/>
    <p:sldId id="277" r:id="rId18"/>
    <p:sldId id="278" r:id="rId19"/>
    <p:sldId id="281" r:id="rId20"/>
    <p:sldId id="279" r:id="rId21"/>
    <p:sldId id="303" r:id="rId22"/>
    <p:sldId id="283" r:id="rId23"/>
    <p:sldId id="274" r:id="rId24"/>
    <p:sldId id="276" r:id="rId25"/>
    <p:sldId id="298" r:id="rId26"/>
    <p:sldId id="297" r:id="rId27"/>
    <p:sldId id="299" r:id="rId28"/>
    <p:sldId id="308" r:id="rId29"/>
    <p:sldId id="300" r:id="rId30"/>
    <p:sldId id="312" r:id="rId31"/>
    <p:sldId id="301" r:id="rId32"/>
    <p:sldId id="311" r:id="rId33"/>
    <p:sldId id="305" r:id="rId34"/>
    <p:sldId id="273" r:id="rId35"/>
    <p:sldId id="284" r:id="rId36"/>
    <p:sldId id="286" r:id="rId37"/>
    <p:sldId id="289" r:id="rId38"/>
    <p:sldId id="290" r:id="rId39"/>
    <p:sldId id="294" r:id="rId40"/>
    <p:sldId id="291" r:id="rId41"/>
    <p:sldId id="288" r:id="rId42"/>
    <p:sldId id="309" r:id="rId43"/>
    <p:sldId id="292" r:id="rId44"/>
    <p:sldId id="296" r:id="rId45"/>
    <p:sldId id="293" r:id="rId46"/>
    <p:sldId id="306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36722-6794-6644-9889-270029AC61F0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DBC13-0748-2249-AC85-EFC2B9D85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1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5DBC13-0748-2249-AC85-EFC2B9D85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078D-2EEC-0F41-B575-AEF4A9A0F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E6911-7087-CD40-B591-4C5CAD91F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F6944-12CD-AC47-B581-C03AFA94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1BE4-D570-A84E-9F32-150F75BB1C8E}" type="datetime1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654B8-3B50-F443-AB2E-A2B04C28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3801C-B882-7A42-A007-C53ABC76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8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A3B6-F3F2-064C-8D76-1A759DFA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300B8-6756-EF46-AD27-CE60A0457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21176-DD69-9F48-AF79-2DA20B16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64A-AADA-1A48-8DF9-8CD98C10EDC6}" type="datetime1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F314-5BCC-8443-AA7C-C184201D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92E92-65A4-E648-8F84-8297177B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31F4A-685F-5741-AB81-F05243A0A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BE72-3D87-4742-80EC-0FB4D442B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5A2D-350E-BB41-A07D-C8446A90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ED25-AB84-4E49-9923-BA662D3B5ED6}" type="datetime1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07DE8-C3A7-2744-B392-18037531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06020-901B-3445-9631-810CCBC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D53E-B064-A94B-B4F3-4438F870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D58D-C0BA-DF44-AD1B-617666C11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2D118-07D9-1E4C-B447-AE4E91CD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0C55-36E1-634B-97A0-CDD9828C0D21}" type="datetime1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819D-B60D-B54B-8522-54C515C4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8A2E-1808-8044-818E-9FF81306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FC16-B434-4D45-B391-3F77E0A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2465-C642-F544-8811-4DD329147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60870-B2A9-324B-A585-598D10509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75B9-88A5-0541-8C14-0ADE89603FEA}" type="datetime1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B50E9-EB62-F945-966B-9A48221A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D9EA-1527-0F41-8D8C-266A75BF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8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38C1-6155-B946-B8C8-74815AAC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08C5-2BD4-9244-910E-C5955F9F2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C60A2-0B77-4040-9AA0-A787F50B1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86D4-67E3-9F45-A2BF-021955FE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7BC9-A3BF-6B4D-A39B-E52EBFAD3B7E}" type="datetime1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C11BC-C990-D540-A6BD-23EEE5EB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B7247-C316-C14A-8CC8-424839F7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4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194D-8440-CD4E-88B8-9E5A922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38E68-7D81-6342-BE13-DED0B0CFD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D7DC2-4087-8244-BD60-661A45461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32F5E-3351-1647-B364-1673C0D4D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97C4A-887E-A540-810E-976ECD2DE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79782-F28F-524D-9DDE-22EC9D19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21DE-E438-2A4A-8484-55E05B35E36F}" type="datetime1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7D1E4-99E2-964C-A2E0-18EBBC65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AC012-FF9E-394E-8A6C-3DE1F2B6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C427-22B7-DA43-8F62-8E8A3B1B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15EC1-4935-3C47-91DE-F7169ABB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FEFC-0E4A-8E4D-92D5-FE19AE22C19A}" type="datetime1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48174-B061-984E-9E77-48910AFC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E7B4D-6272-4D44-9DEA-0CCE7FA9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DFCA3-DDB4-364C-9294-819A80BB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E90E-EA56-8F40-B7F6-CD9D3A2B93F4}" type="datetime1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494D-5D01-7F44-A756-49F2699A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B3C61-97D4-8542-9AC7-4407D7A0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7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55DA-3E94-DD4B-848F-88A5824B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8810-04FA-7149-A219-A8289EDB5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B1CE4-713B-2B4A-8476-0D22D34E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CA9CF-896B-664D-9593-8F8986A46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B415-EE9E-5F42-AADD-2C36D87209A8}" type="datetime1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E37C8-A7D2-DE48-9C4E-1BCE6132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7E3E-185C-2841-9045-F7C23DC1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0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1344-9046-3345-B8BF-813D41E2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E011-6DBB-0442-9402-3426C1D94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3FA6F-7F5F-1145-A8FE-1BEC19AC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B23F0-07EE-C445-A203-091C29B1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D4A6-A5BA-8F4D-8FE1-51998B1F7971}" type="datetime1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43909-BCBC-6943-B20E-0F939D22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BAB4B-1450-3B41-8A9B-72FB5D06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BBBDD-A2C1-DF43-9021-DF70D0AC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7F38C-15DC-FA49-A831-EDCA697DB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D271-4959-2E41-B08A-554CBECDF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CEFDE-5C01-3742-8D2B-A235B84277A9}" type="datetime1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2EC1A-D495-884F-BBCE-18875B4ED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FAF4-603A-4845-8B1A-7C6132E2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7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BCD75-8104-4C4C-9E28-C5F806333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1038"/>
            <a:ext cx="9144000" cy="2387600"/>
          </a:xfrm>
        </p:spPr>
        <p:txBody>
          <a:bodyPr/>
          <a:lstStyle/>
          <a:p>
            <a:r>
              <a:rPr lang="en-US" dirty="0"/>
              <a:t>ATAC-seq / scATAC-seq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15485-A057-0047-A330-0E682CC8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1" y="6041149"/>
            <a:ext cx="3200401" cy="7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4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E33C-F6EA-2546-8C26-05CEB25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ATAC-seq– an improved epigenomic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7B50-0C78-324C-81E5-35BBA76C4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054C6-2BA7-274C-8B35-AB2C3593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19" y="1690688"/>
            <a:ext cx="8348362" cy="4825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9BABD-314B-4E45-9210-ECCDB5DB9BC3}"/>
              </a:ext>
            </a:extLst>
          </p:cNvPr>
          <p:cNvSpPr txBox="1"/>
          <p:nvPr/>
        </p:nvSpPr>
        <p:spPr>
          <a:xfrm>
            <a:off x="0" y="6466766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8E24-21F8-9D42-8763-FFBEF357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7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ECDF-500F-0B4B-8AAD-4279E584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atac_animation_v4.1-cov.mov">
            <a:hlinkClick r:id="" action="ppaction://media"/>
            <a:extLst>
              <a:ext uri="{FF2B5EF4-FFF2-40B4-BE49-F238E27FC236}">
                <a16:creationId xmlns:a16="http://schemas.microsoft.com/office/drawing/2014/main" id="{D8C8A90F-578A-AE46-BD13-4889CA50AB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918" y="108326"/>
            <a:ext cx="8158163" cy="611806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F5A8-B2A5-6E4A-830D-BA761267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0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D9EF-0DA6-5A46-B365-986D68E8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573" cy="1325563"/>
          </a:xfrm>
        </p:spPr>
        <p:txBody>
          <a:bodyPr/>
          <a:lstStyle/>
          <a:p>
            <a:r>
              <a:rPr lang="en-US" dirty="0"/>
              <a:t>Accessible chromatin landscapes with ATAC-seq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BABCD-6FC6-0445-8088-AB5DC491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1690688"/>
            <a:ext cx="8583827" cy="476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3750B-AE8C-8141-BE8A-EE2A0DE4619F}"/>
              </a:ext>
            </a:extLst>
          </p:cNvPr>
          <p:cNvSpPr txBox="1"/>
          <p:nvPr/>
        </p:nvSpPr>
        <p:spPr>
          <a:xfrm>
            <a:off x="0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AE2F-7751-C64B-8A0C-6EA28A86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7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13E4-20F5-C446-AABD-87B784B3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35577-E140-6A48-A0B6-BCB51685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Accessible chromatin is a key mediator of gene expression</a:t>
            </a:r>
          </a:p>
          <a:p>
            <a:endParaRPr lang="en-US" dirty="0"/>
          </a:p>
          <a:p>
            <a:r>
              <a:rPr lang="en-US" dirty="0"/>
              <a:t>Pre-2013 technologies (FAIRE, DNase, and </a:t>
            </a:r>
            <a:r>
              <a:rPr lang="en-US" dirty="0" err="1"/>
              <a:t>MNase</a:t>
            </a:r>
            <a:r>
              <a:rPr lang="en-US" dirty="0"/>
              <a:t>-seq) enabled profiling of accessible chromatin regions that are essential for gene regulation</a:t>
            </a:r>
          </a:p>
          <a:p>
            <a:endParaRPr lang="en-US" dirty="0"/>
          </a:p>
          <a:p>
            <a:r>
              <a:rPr lang="en-US" dirty="0"/>
              <a:t>ATAC-seq (2013) provided a far more efficient protocol for mapping accessible chromatin in fewer cells and in less time</a:t>
            </a:r>
          </a:p>
          <a:p>
            <a:endParaRPr lang="en-US" dirty="0"/>
          </a:p>
          <a:p>
            <a:r>
              <a:rPr lang="en-US" dirty="0"/>
              <a:t>The efficiency gains in ATAC-seq are due in part to tagmentation (adding sequencing adapters) and endonuclease (cutting at accessible chromatin) in one step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CF0F2-7A21-204F-9AF0-9D8D58A1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09CBE5-F666-DC4A-9DA5-69262E3DE9DF}"/>
              </a:ext>
            </a:extLst>
          </p:cNvPr>
          <p:cNvSpPr/>
          <p:nvPr/>
        </p:nvSpPr>
        <p:spPr>
          <a:xfrm>
            <a:off x="3575246" y="2659559"/>
            <a:ext cx="50415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II: Bulk ATAC-seq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7FCC-0DEC-614C-B775-B503BE2D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0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B08A-0D45-7E4C-AF1C-F2F60EC6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bulk ATAC-seq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B31D-D8E1-C146-9623-65150709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Accessible chromatin landscapes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Nucleosome occupancy maps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Transcription factor footprints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D921-2D9E-1449-A714-EF85BF17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09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ADB9-F742-F540-8FCF-ED708D01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Accessible chromatin landscapes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DC586-8AB1-184F-B874-2DE248BF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60" y="1478192"/>
            <a:ext cx="7793549" cy="5120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011CD-2986-6243-86F1-8308A92788BD}"/>
              </a:ext>
            </a:extLst>
          </p:cNvPr>
          <p:cNvSpPr txBox="1"/>
          <p:nvPr/>
        </p:nvSpPr>
        <p:spPr>
          <a:xfrm>
            <a:off x="-25992" y="6475325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Corces</a:t>
            </a:r>
            <a:r>
              <a:rPr lang="en-US" dirty="0"/>
              <a:t> et al. Nature Genetics (2016)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D7FC1-E875-5348-BB11-D3B0BE10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AF96-C840-C546-A8ED-DCF70895A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ATAC-seq fragment products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770FE8-2303-914B-878D-A2328E117594}"/>
              </a:ext>
            </a:extLst>
          </p:cNvPr>
          <p:cNvSpPr txBox="1"/>
          <p:nvPr/>
        </p:nvSpPr>
        <p:spPr>
          <a:xfrm>
            <a:off x="0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EF2763-5661-2849-A8B9-ADD4FD5D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5" y="1690688"/>
            <a:ext cx="9092629" cy="4170931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81B35B7-744E-4849-9787-28BC5BE9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A635-CA69-D145-BEF8-4D21E3A1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fragments – ATAC-seq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5F32AA-C87D-3148-BD0D-78EA6252C587}"/>
              </a:ext>
            </a:extLst>
          </p:cNvPr>
          <p:cNvGrpSpPr/>
          <p:nvPr/>
        </p:nvGrpSpPr>
        <p:grpSpPr>
          <a:xfrm>
            <a:off x="3356678" y="1898142"/>
            <a:ext cx="6232166" cy="3798323"/>
            <a:chOff x="5475342" y="3407829"/>
            <a:chExt cx="3311387" cy="19896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BC06BC-62A8-C745-BE62-4A4CE8B46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78" t="4766" r="42130" b="79958"/>
            <a:stretch/>
          </p:blipFill>
          <p:spPr>
            <a:xfrm>
              <a:off x="5475342" y="3555992"/>
              <a:ext cx="922867" cy="9228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269F28-359F-FC4D-9616-CB9710B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78" t="6573" r="42578" b="59216"/>
            <a:stretch/>
          </p:blipFill>
          <p:spPr>
            <a:xfrm>
              <a:off x="5546401" y="3494489"/>
              <a:ext cx="768623" cy="1801407"/>
            </a:xfrm>
            <a:prstGeom prst="rect">
              <a:avLst/>
            </a:prstGeom>
          </p:spPr>
        </p:pic>
        <p:pic>
          <p:nvPicPr>
            <p:cNvPr id="7" name="Picture 6" descr="Figure3.png">
              <a:extLst>
                <a:ext uri="{FF2B5EF4-FFF2-40B4-BE49-F238E27FC236}">
                  <a16:creationId xmlns:a16="http://schemas.microsoft.com/office/drawing/2014/main" id="{1B380E87-292F-CA47-A895-557F86C4F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6" t="-433" r="31123" b="75437"/>
            <a:stretch/>
          </p:blipFill>
          <p:spPr>
            <a:xfrm>
              <a:off x="6402392" y="3407829"/>
              <a:ext cx="2384337" cy="198967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AFA638-BFDE-194F-8E53-19890AB0479C}"/>
              </a:ext>
            </a:extLst>
          </p:cNvPr>
          <p:cNvSpPr txBox="1"/>
          <p:nvPr/>
        </p:nvSpPr>
        <p:spPr>
          <a:xfrm>
            <a:off x="10297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CE0B4F-F8A9-8B45-ACAE-08AEA37A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02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A8CC-2DA6-324E-8151-1C3FDACF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Nucleosome calling with ATAC-seq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DB476-8C48-394C-86C9-35E2FE0AB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8"/>
          <a:stretch/>
        </p:blipFill>
        <p:spPr>
          <a:xfrm>
            <a:off x="1502858" y="1724035"/>
            <a:ext cx="5101453" cy="4482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6D1F4-0DF1-424B-BDC6-7308E1E49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54"/>
          <a:stretch/>
        </p:blipFill>
        <p:spPr>
          <a:xfrm>
            <a:off x="7266510" y="2669059"/>
            <a:ext cx="3632149" cy="2566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744A6C-8EB0-8B4E-A85B-21809ECB3216}"/>
              </a:ext>
            </a:extLst>
          </p:cNvPr>
          <p:cNvSpPr txBox="1"/>
          <p:nvPr/>
        </p:nvSpPr>
        <p:spPr>
          <a:xfrm>
            <a:off x="0" y="6488668"/>
            <a:ext cx="36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Schep</a:t>
            </a:r>
            <a:r>
              <a:rPr lang="en-US" dirty="0"/>
              <a:t> et al. Genome Research (2015)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597816B-A44D-5840-AB7C-EC2C41E5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78F5-7D2F-C742-9FA6-2B9C2CAB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A958-BD58-494E-AFA4-87BCB5C6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54407" cy="4459561"/>
          </a:xfrm>
        </p:spPr>
        <p:txBody>
          <a:bodyPr>
            <a:normAutofit/>
          </a:bodyPr>
          <a:lstStyle/>
          <a:p>
            <a:r>
              <a:rPr lang="en-US" dirty="0"/>
              <a:t>Part I: Chromatin accessibility + early technologies</a:t>
            </a:r>
            <a:endParaRPr lang="en-US" b="1" dirty="0"/>
          </a:p>
          <a:p>
            <a:r>
              <a:rPr lang="en-US" dirty="0"/>
              <a:t>Part II: Bulk ATAC-seq, applications, and improvements</a:t>
            </a:r>
          </a:p>
          <a:p>
            <a:r>
              <a:rPr lang="en-US" dirty="0"/>
              <a:t>Part III: Single-cell ATAC technologies</a:t>
            </a:r>
            <a:endParaRPr lang="en-US" b="1" dirty="0"/>
          </a:p>
          <a:p>
            <a:r>
              <a:rPr lang="en-US" dirty="0"/>
              <a:t>Part IV: Single-cell analyses and new horizons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2831F-9D85-B64A-9871-47AF338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2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5513-08A1-9C42-897B-D808002B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3. Tn5 </a:t>
            </a:r>
            <a:r>
              <a:rPr lang="en-US" dirty="0" err="1"/>
              <a:t>cutsites</a:t>
            </a:r>
            <a:r>
              <a:rPr lang="en-US" dirty="0"/>
              <a:t> enable factor </a:t>
            </a:r>
            <a:r>
              <a:rPr lang="en-US" dirty="0" err="1"/>
              <a:t>footprinting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D5500-19E6-6845-BF40-92EBB8C9DC74}"/>
              </a:ext>
            </a:extLst>
          </p:cNvPr>
          <p:cNvSpPr txBox="1"/>
          <p:nvPr/>
        </p:nvSpPr>
        <p:spPr>
          <a:xfrm>
            <a:off x="79340" y="6386437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B4C7F-944B-1D4D-95C8-E91F207C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71" y="1339183"/>
            <a:ext cx="6116312" cy="5109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9EEF5A-FE4D-7E4D-B691-860C76DA7D25}"/>
              </a:ext>
            </a:extLst>
          </p:cNvPr>
          <p:cNvSpPr/>
          <p:nvPr/>
        </p:nvSpPr>
        <p:spPr>
          <a:xfrm>
            <a:off x="3224903" y="4066525"/>
            <a:ext cx="2824987" cy="2382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CBD52-C669-5C46-A242-A3D6229EA31F}"/>
              </a:ext>
            </a:extLst>
          </p:cNvPr>
          <p:cNvSpPr/>
          <p:nvPr/>
        </p:nvSpPr>
        <p:spPr>
          <a:xfrm>
            <a:off x="5947719" y="1299148"/>
            <a:ext cx="3394793" cy="518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ED960-94CD-0646-B732-30E00C1A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3606-8FEC-0548-9E5E-2ACD4ADB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Newer versions of 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F85A6-31EE-8848-8073-DAF6330C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8280-9925-C747-A8A3-06C1D2F52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08" y="1858461"/>
            <a:ext cx="10013892" cy="379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B4743-8A0B-D748-A126-328D518D3A5B}"/>
              </a:ext>
            </a:extLst>
          </p:cNvPr>
          <p:cNvSpPr txBox="1"/>
          <p:nvPr/>
        </p:nvSpPr>
        <p:spPr>
          <a:xfrm>
            <a:off x="202894" y="6087453"/>
            <a:ext cx="443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Fast-ATAC: </a:t>
            </a:r>
            <a:r>
              <a:rPr lang="en-US" dirty="0" err="1"/>
              <a:t>Corces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Nat Genetics (2016)</a:t>
            </a:r>
          </a:p>
          <a:p>
            <a:r>
              <a:rPr lang="en-US" b="1" dirty="0"/>
              <a:t>Omni-ATAC: </a:t>
            </a:r>
            <a:r>
              <a:rPr lang="en-US" dirty="0" err="1"/>
              <a:t>Corces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Nat Methods (2017)</a:t>
            </a:r>
          </a:p>
        </p:txBody>
      </p:sp>
    </p:spTree>
    <p:extLst>
      <p:ext uri="{BB962C8B-B14F-4D97-AF65-F5344CB8AC3E}">
        <p14:creationId xmlns:p14="http://schemas.microsoft.com/office/powerpoint/2010/main" val="343840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DE7E-DF1A-1548-9D9A-38343E74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0C0A-0C1A-9E4C-B996-0A38B3FA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ATAC-seq provides a rich data source to characterize nucleic acids and chromatin biology in cell types</a:t>
            </a:r>
          </a:p>
          <a:p>
            <a:endParaRPr lang="en-US" dirty="0"/>
          </a:p>
          <a:p>
            <a:r>
              <a:rPr lang="en-US" dirty="0"/>
              <a:t>Accessible chromatin may provide a more information-dense measure of cell state than transcriptomics</a:t>
            </a:r>
          </a:p>
          <a:p>
            <a:endParaRPr lang="en-US" dirty="0"/>
          </a:p>
          <a:p>
            <a:r>
              <a:rPr lang="en-US" dirty="0"/>
              <a:t>Newer versions of the ATAC-seq protocol (Fast and Omni) enhance 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617E1-F518-D04D-A5FB-40910895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1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3067B-A8C7-2042-B8EA-FD1654BCD6E9}"/>
              </a:ext>
            </a:extLst>
          </p:cNvPr>
          <p:cNvSpPr/>
          <p:nvPr/>
        </p:nvSpPr>
        <p:spPr>
          <a:xfrm>
            <a:off x="1900357" y="2659559"/>
            <a:ext cx="8586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III: Single-cell ATAC technologies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E2230-1725-6343-B1E5-2AFBC99A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47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207B-1B88-FF49-A6A1-F3323F0A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B99718-9729-4C4F-A608-24181C28C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8694B-540F-314A-804F-EB1F5262E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6"/>
          <a:stretch/>
        </p:blipFill>
        <p:spPr>
          <a:xfrm>
            <a:off x="215900" y="307702"/>
            <a:ext cx="11976100" cy="6048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EC0CE-7039-C546-BD8C-5319559FA56B}"/>
              </a:ext>
            </a:extLst>
          </p:cNvPr>
          <p:cNvSpPr txBox="1"/>
          <p:nvPr/>
        </p:nvSpPr>
        <p:spPr>
          <a:xfrm>
            <a:off x="0" y="6452370"/>
            <a:ext cx="2443089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Rongxin</a:t>
            </a:r>
            <a:r>
              <a:rPr lang="en-US" dirty="0"/>
              <a:t> Fang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A0B3BA-0323-0240-9183-15BED683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60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CBEC-8A30-D743-A0F4-DD2A5364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‘Phase 1’ Technologies for scATAC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73C28-602C-CB4B-9F0A-D136ACF5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6A63E-CFC4-CD4B-86B1-5638E6CB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141"/>
            <a:ext cx="7438767" cy="2329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6CA27-5708-5141-B420-68F0A333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3613150"/>
            <a:ext cx="6299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72D2D-F316-CE43-BAC6-ED8D85B0BBAE}"/>
              </a:ext>
            </a:extLst>
          </p:cNvPr>
          <p:cNvSpPr txBox="1"/>
          <p:nvPr/>
        </p:nvSpPr>
        <p:spPr>
          <a:xfrm>
            <a:off x="123567" y="6075144"/>
            <a:ext cx="323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(2015)</a:t>
            </a:r>
          </a:p>
          <a:p>
            <a:r>
              <a:rPr lang="en-US" dirty="0" err="1"/>
              <a:t>Cusanovich</a:t>
            </a:r>
            <a:r>
              <a:rPr lang="en-US" dirty="0"/>
              <a:t> et al. Science (2015)</a:t>
            </a:r>
          </a:p>
        </p:txBody>
      </p:sp>
    </p:spTree>
    <p:extLst>
      <p:ext uri="{BB962C8B-B14F-4D97-AF65-F5344CB8AC3E}">
        <p14:creationId xmlns:p14="http://schemas.microsoft.com/office/powerpoint/2010/main" val="1718865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2661-E379-BE49-8EB3-F6D06838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Fludigm</a:t>
            </a:r>
            <a:r>
              <a:rPr lang="en-US" dirty="0"/>
              <a:t> C1 (</a:t>
            </a:r>
            <a:r>
              <a:rPr lang="en-US" dirty="0" err="1"/>
              <a:t>Buenrostro</a:t>
            </a:r>
            <a:r>
              <a:rPr lang="en-US" dirty="0"/>
              <a:t> et al. Nature 2015)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4FAB7-0F95-5E43-AFB9-E56BA003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workflow.png">
            <a:extLst>
              <a:ext uri="{FF2B5EF4-FFF2-40B4-BE49-F238E27FC236}">
                <a16:creationId xmlns:a16="http://schemas.microsoft.com/office/drawing/2014/main" id="{C1FF66D8-F5E9-FF4C-A043-5E6F39F93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36" y="1690688"/>
            <a:ext cx="8123928" cy="20162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A20A5C-D023-D944-B839-18059A551C84}"/>
              </a:ext>
            </a:extLst>
          </p:cNvPr>
          <p:cNvGrpSpPr/>
          <p:nvPr/>
        </p:nvGrpSpPr>
        <p:grpSpPr>
          <a:xfrm>
            <a:off x="7691345" y="4340096"/>
            <a:ext cx="2620830" cy="2016254"/>
            <a:chOff x="2552759" y="3783086"/>
            <a:chExt cx="3519801" cy="2707849"/>
          </a:xfrm>
        </p:grpSpPr>
        <p:pic>
          <p:nvPicPr>
            <p:cNvPr id="7" name="Picture 6" descr="cell78.png">
              <a:extLst>
                <a:ext uri="{FF2B5EF4-FFF2-40B4-BE49-F238E27FC236}">
                  <a16:creationId xmlns:a16="http://schemas.microsoft.com/office/drawing/2014/main" id="{19AA0F75-B4A9-AB4F-BD62-C15296EA5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2759" y="3872066"/>
              <a:ext cx="3223227" cy="26188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8" name="Picture 7" descr="cell78.png">
              <a:extLst>
                <a:ext uri="{FF2B5EF4-FFF2-40B4-BE49-F238E27FC236}">
                  <a16:creationId xmlns:a16="http://schemas.microsoft.com/office/drawing/2014/main" id="{065B4803-D024-0640-88DF-9BBE9B4F5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86636">
                          <a14:foregroundMark x1="33180" y1="56364" x2="33180" y2="56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7022" y="3783086"/>
              <a:ext cx="3035538" cy="230282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88A20A-C4E8-4848-8ABB-2AE3EC3D2DA9}"/>
              </a:ext>
            </a:extLst>
          </p:cNvPr>
          <p:cNvSpPr txBox="1"/>
          <p:nvPr/>
        </p:nvSpPr>
        <p:spPr>
          <a:xfrm>
            <a:off x="86497" y="6481889"/>
            <a:ext cx="31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(2015)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07F3B3-A6D0-BE40-A229-7239C3178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477" y="4056445"/>
            <a:ext cx="3111428" cy="24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87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5C1E-7622-404B-A3BF-461E1EAF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Split-pool (</a:t>
            </a:r>
            <a:r>
              <a:rPr lang="en-US" dirty="0" err="1"/>
              <a:t>Cusanovich</a:t>
            </a:r>
            <a:r>
              <a:rPr lang="en-US" dirty="0"/>
              <a:t> et al. Science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7C909-C63D-4545-B8CB-97F4DC93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6E0B6-1CF8-8245-920D-4017865F3734}"/>
              </a:ext>
            </a:extLst>
          </p:cNvPr>
          <p:cNvSpPr txBox="1"/>
          <p:nvPr/>
        </p:nvSpPr>
        <p:spPr>
          <a:xfrm>
            <a:off x="86497" y="6481889"/>
            <a:ext cx="31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Cusanovich</a:t>
            </a:r>
            <a:r>
              <a:rPr lang="en-US" dirty="0"/>
              <a:t> et al. Science (2015)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B0C2D-B42A-3442-8F9B-C53B6BD5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80" y="1482811"/>
            <a:ext cx="3514840" cy="5375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D69E33-2DC2-364D-8866-8D73FF611138}"/>
              </a:ext>
            </a:extLst>
          </p:cNvPr>
          <p:cNvSpPr/>
          <p:nvPr/>
        </p:nvSpPr>
        <p:spPr>
          <a:xfrm>
            <a:off x="4193657" y="4213654"/>
            <a:ext cx="4290322" cy="2637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DC209-B359-EF40-B5D4-9C4A0C33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28</a:t>
            </a:fld>
            <a:endParaRPr lang="en-US"/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FC7561D1-C07C-9D4F-958F-90C84DEF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43" y="184561"/>
            <a:ext cx="11182865" cy="1066800"/>
          </a:xfrm>
        </p:spPr>
        <p:txBody>
          <a:bodyPr>
            <a:normAutofit/>
          </a:bodyPr>
          <a:lstStyle/>
          <a:p>
            <a:r>
              <a:rPr lang="en-US" sz="3600" dirty="0"/>
              <a:t>scATAC-seq accurately measures chromatin accessibility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0D44B5-A22F-4740-8C7B-E77B685A1B0F}"/>
              </a:ext>
            </a:extLst>
          </p:cNvPr>
          <p:cNvGrpSpPr/>
          <p:nvPr/>
        </p:nvGrpSpPr>
        <p:grpSpPr>
          <a:xfrm>
            <a:off x="1642737" y="1289325"/>
            <a:ext cx="9029588" cy="1007536"/>
            <a:chOff x="85931" y="3780368"/>
            <a:chExt cx="9029588" cy="1007536"/>
          </a:xfrm>
        </p:grpSpPr>
        <p:pic>
          <p:nvPicPr>
            <p:cNvPr id="40" name="Picture 39" descr="Figure1_SGTPslides.ai">
              <a:extLst>
                <a:ext uri="{FF2B5EF4-FFF2-40B4-BE49-F238E27FC236}">
                  <a16:creationId xmlns:a16="http://schemas.microsoft.com/office/drawing/2014/main" id="{0746486E-CF52-DC42-A773-D12B20D62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16420" r="33984" b="78275"/>
            <a:stretch/>
          </p:blipFill>
          <p:spPr>
            <a:xfrm>
              <a:off x="85931" y="3780368"/>
              <a:ext cx="7947885" cy="905930"/>
            </a:xfrm>
            <a:prstGeom prst="rect">
              <a:avLst/>
            </a:prstGeom>
          </p:spPr>
        </p:pic>
        <p:sp>
          <p:nvSpPr>
            <p:cNvPr id="41" name="Content Placeholder 1">
              <a:extLst>
                <a:ext uri="{FF2B5EF4-FFF2-40B4-BE49-F238E27FC236}">
                  <a16:creationId xmlns:a16="http://schemas.microsoft.com/office/drawing/2014/main" id="{5F5B5A1E-6AC2-B641-A8E3-FBBE76A1DB2D}"/>
                </a:ext>
              </a:extLst>
            </p:cNvPr>
            <p:cNvSpPr txBox="1">
              <a:spLocks/>
            </p:cNvSpPr>
            <p:nvPr/>
          </p:nvSpPr>
          <p:spPr>
            <a:xfrm>
              <a:off x="7837618" y="4415359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50,000,000 cells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90679A-3ABC-1048-9BC5-24D6E3268586}"/>
              </a:ext>
            </a:extLst>
          </p:cNvPr>
          <p:cNvGrpSpPr/>
          <p:nvPr/>
        </p:nvGrpSpPr>
        <p:grpSpPr>
          <a:xfrm>
            <a:off x="1642737" y="2195255"/>
            <a:ext cx="9015734" cy="575750"/>
            <a:chOff x="85931" y="4686298"/>
            <a:chExt cx="9015734" cy="575750"/>
          </a:xfrm>
        </p:grpSpPr>
        <p:sp>
          <p:nvSpPr>
            <p:cNvPr id="43" name="Content Placeholder 1">
              <a:extLst>
                <a:ext uri="{FF2B5EF4-FFF2-40B4-BE49-F238E27FC236}">
                  <a16:creationId xmlns:a16="http://schemas.microsoft.com/office/drawing/2014/main" id="{93BD68AA-0D0A-8F4E-9E5F-610C9F2E3CB7}"/>
                </a:ext>
              </a:extLst>
            </p:cNvPr>
            <p:cNvSpPr txBox="1">
              <a:spLocks/>
            </p:cNvSpPr>
            <p:nvPr/>
          </p:nvSpPr>
          <p:spPr>
            <a:xfrm>
              <a:off x="7823764" y="4889503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 cells</a:t>
              </a:r>
            </a:p>
          </p:txBody>
        </p:sp>
        <p:pic>
          <p:nvPicPr>
            <p:cNvPr id="44" name="Picture 43" descr="Figure1_SGTPslides.ai">
              <a:extLst>
                <a:ext uri="{FF2B5EF4-FFF2-40B4-BE49-F238E27FC236}">
                  <a16:creationId xmlns:a16="http://schemas.microsoft.com/office/drawing/2014/main" id="{F61F291E-B612-2249-B7B3-27501B07F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1725" r="33984" b="75697"/>
            <a:stretch/>
          </p:blipFill>
          <p:spPr>
            <a:xfrm>
              <a:off x="85931" y="4686298"/>
              <a:ext cx="7947885" cy="44026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625A3E-D324-3C45-844D-68830ED0F4AA}"/>
              </a:ext>
            </a:extLst>
          </p:cNvPr>
          <p:cNvGrpSpPr/>
          <p:nvPr/>
        </p:nvGrpSpPr>
        <p:grpSpPr>
          <a:xfrm>
            <a:off x="1642737" y="2618588"/>
            <a:ext cx="9032668" cy="1057559"/>
            <a:chOff x="85931" y="5109631"/>
            <a:chExt cx="9032668" cy="1057559"/>
          </a:xfrm>
        </p:grpSpPr>
        <p:sp>
          <p:nvSpPr>
            <p:cNvPr id="46" name="Content Placeholder 1">
              <a:extLst>
                <a:ext uri="{FF2B5EF4-FFF2-40B4-BE49-F238E27FC236}">
                  <a16:creationId xmlns:a16="http://schemas.microsoft.com/office/drawing/2014/main" id="{AC082E70-9ECB-2D40-A5F1-2A1EF50915CC}"/>
                </a:ext>
              </a:extLst>
            </p:cNvPr>
            <p:cNvSpPr txBox="1">
              <a:spLocks/>
            </p:cNvSpPr>
            <p:nvPr/>
          </p:nvSpPr>
          <p:spPr>
            <a:xfrm>
              <a:off x="7840698" y="5338264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254 single-cells</a:t>
              </a:r>
            </a:p>
          </p:txBody>
        </p:sp>
        <p:pic>
          <p:nvPicPr>
            <p:cNvPr id="47" name="Picture 46" descr="Figure1_SGTPslides.ai">
              <a:extLst>
                <a:ext uri="{FF2B5EF4-FFF2-40B4-BE49-F238E27FC236}">
                  <a16:creationId xmlns:a16="http://schemas.microsoft.com/office/drawing/2014/main" id="{A967A587-84FE-BC4C-B384-AC16D580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4177" r="33984" b="69630"/>
            <a:stretch/>
          </p:blipFill>
          <p:spPr>
            <a:xfrm>
              <a:off x="85931" y="5109631"/>
              <a:ext cx="7947885" cy="105755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5EDEB4D-FC96-9D45-BBCA-E5C315F57ADA}"/>
              </a:ext>
            </a:extLst>
          </p:cNvPr>
          <p:cNvGrpSpPr/>
          <p:nvPr/>
        </p:nvGrpSpPr>
        <p:grpSpPr>
          <a:xfrm>
            <a:off x="2564380" y="3977771"/>
            <a:ext cx="2942167" cy="2097398"/>
            <a:chOff x="1361722" y="3972068"/>
            <a:chExt cx="2942167" cy="2097398"/>
          </a:xfrm>
        </p:grpSpPr>
        <p:pic>
          <p:nvPicPr>
            <p:cNvPr id="49" name="Picture 48" descr="BuenrostroFig1_v6.png">
              <a:extLst>
                <a:ext uri="{FF2B5EF4-FFF2-40B4-BE49-F238E27FC236}">
                  <a16:creationId xmlns:a16="http://schemas.microsoft.com/office/drawing/2014/main" id="{861F8178-EA04-824C-B4BB-4DD8B7D7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722" y="3972069"/>
              <a:ext cx="2942167" cy="209739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736A1D2-EAD0-2848-8476-8819D90C83EC}"/>
                </a:ext>
              </a:extLst>
            </p:cNvPr>
            <p:cNvSpPr/>
            <p:nvPr/>
          </p:nvSpPr>
          <p:spPr>
            <a:xfrm>
              <a:off x="1749777" y="3972068"/>
              <a:ext cx="1150055" cy="416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201448_1847-01.png">
            <a:extLst>
              <a:ext uri="{FF2B5EF4-FFF2-40B4-BE49-F238E27FC236}">
                <a16:creationId xmlns:a16="http://schemas.microsoft.com/office/drawing/2014/main" id="{FBDE975C-47EC-3D4E-9995-B584F4F75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8" t="26761" r="11155" b="24599"/>
          <a:stretch/>
        </p:blipFill>
        <p:spPr>
          <a:xfrm>
            <a:off x="6160976" y="3731035"/>
            <a:ext cx="2943320" cy="241744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C4A8757-0A18-3A4A-89D8-DEA7223616C1}"/>
              </a:ext>
            </a:extLst>
          </p:cNvPr>
          <p:cNvGrpSpPr/>
          <p:nvPr/>
        </p:nvGrpSpPr>
        <p:grpSpPr>
          <a:xfrm>
            <a:off x="6561182" y="3822437"/>
            <a:ext cx="2325428" cy="1998986"/>
            <a:chOff x="5659829" y="1365359"/>
            <a:chExt cx="2510585" cy="2158151"/>
          </a:xfrm>
        </p:grpSpPr>
        <p:pic>
          <p:nvPicPr>
            <p:cNvPr id="53" name="Picture 52" descr="201448_1841-01.png">
              <a:extLst>
                <a:ext uri="{FF2B5EF4-FFF2-40B4-BE49-F238E27FC236}">
                  <a16:creationId xmlns:a16="http://schemas.microsoft.com/office/drawing/2014/main" id="{E48C26F7-3F6F-8F4C-9F6B-32467D8CC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59829" y="1453447"/>
              <a:ext cx="2510585" cy="2070063"/>
            </a:xfrm>
            <a:prstGeom prst="rect">
              <a:avLst/>
            </a:prstGeom>
            <a:noFill/>
          </p:spPr>
        </p:pic>
        <p:pic>
          <p:nvPicPr>
            <p:cNvPr id="54" name="Picture 53" descr="201448_1841-01.png">
              <a:extLst>
                <a:ext uri="{FF2B5EF4-FFF2-40B4-BE49-F238E27FC236}">
                  <a16:creationId xmlns:a16="http://schemas.microsoft.com/office/drawing/2014/main" id="{9E34BE48-36A8-784B-92D2-21F827AD8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7220" y="1365359"/>
              <a:ext cx="923194" cy="433099"/>
            </a:xfrm>
            <a:prstGeom prst="rect">
              <a:avLst/>
            </a:prstGeom>
            <a:noFill/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9BEF18F-6E75-D74F-A651-6960D8C53ADA}"/>
              </a:ext>
            </a:extLst>
          </p:cNvPr>
          <p:cNvSpPr txBox="1"/>
          <p:nvPr/>
        </p:nvSpPr>
        <p:spPr>
          <a:xfrm>
            <a:off x="236571" y="6477356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Buenrostro et al. Nature (2015)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D9FB79-D485-4F42-92EC-7BB3DB0BF67B}"/>
              </a:ext>
            </a:extLst>
          </p:cNvPr>
          <p:cNvGrpSpPr/>
          <p:nvPr/>
        </p:nvGrpSpPr>
        <p:grpSpPr>
          <a:xfrm>
            <a:off x="1577942" y="2383182"/>
            <a:ext cx="8642817" cy="2819617"/>
            <a:chOff x="487292" y="2938877"/>
            <a:chExt cx="8642817" cy="2819617"/>
          </a:xfrm>
        </p:grpSpPr>
        <p:pic>
          <p:nvPicPr>
            <p:cNvPr id="57" name="Picture 56" descr="BuenrostroFig1_v6.pdf">
              <a:extLst>
                <a:ext uri="{FF2B5EF4-FFF2-40B4-BE49-F238E27FC236}">
                  <a16:creationId xmlns:a16="http://schemas.microsoft.com/office/drawing/2014/main" id="{FB454F79-7487-7049-BD09-932732A4F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3" r="20739" b="84445"/>
            <a:stretch/>
          </p:blipFill>
          <p:spPr>
            <a:xfrm>
              <a:off x="487292" y="2938877"/>
              <a:ext cx="8642817" cy="2745769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61B015-4379-294B-AEAF-92EC20B62F32}"/>
                </a:ext>
              </a:extLst>
            </p:cNvPr>
            <p:cNvSpPr txBox="1"/>
            <p:nvPr/>
          </p:nvSpPr>
          <p:spPr>
            <a:xfrm>
              <a:off x="5809884" y="5399481"/>
              <a:ext cx="2323247" cy="35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/>
                  <a:cs typeface="Helvetica"/>
                </a:rPr>
                <a:t>Mean: 0.08 fragments per peak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0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419-A7DD-7848-AEF4-ECADE2C7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EB921-6A5A-774E-943A-0D5344F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B1B07D-2488-AE4F-B383-F495B529F497}"/>
              </a:ext>
            </a:extLst>
          </p:cNvPr>
          <p:cNvSpPr txBox="1">
            <a:spLocks/>
          </p:cNvSpPr>
          <p:nvPr/>
        </p:nvSpPr>
        <p:spPr>
          <a:xfrm>
            <a:off x="419100" y="457322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‘Phase 2’: Improved technology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Improved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A8954-CF89-8044-8C88-427336B1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467"/>
            <a:ext cx="12192000" cy="4302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3F7EE-32D8-3149-B416-08570E78BD6A}"/>
              </a:ext>
            </a:extLst>
          </p:cNvPr>
          <p:cNvSpPr txBox="1"/>
          <p:nvPr/>
        </p:nvSpPr>
        <p:spPr>
          <a:xfrm>
            <a:off x="398590" y="6320982"/>
            <a:ext cx="323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Mezger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 Nat. Comm (2018)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30BF0-9BA3-4F41-B4BE-2881174F15C9}"/>
              </a:ext>
            </a:extLst>
          </p:cNvPr>
          <p:cNvSpPr txBox="1"/>
          <p:nvPr/>
        </p:nvSpPr>
        <p:spPr>
          <a:xfrm>
            <a:off x="4435605" y="6197454"/>
            <a:ext cx="30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 </a:t>
            </a:r>
            <a:r>
              <a:rPr lang="en-US" i="1" dirty="0"/>
              <a:t>et al. </a:t>
            </a:r>
            <a:r>
              <a:rPr lang="en-US" dirty="0"/>
              <a:t>Nat. Biotech (2019)</a:t>
            </a:r>
          </a:p>
          <a:p>
            <a:r>
              <a:rPr lang="en-US" dirty="0" err="1"/>
              <a:t>Cusanovich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Cell (2018)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54C9F-9C71-C54B-B9E4-EACF79E34669}"/>
              </a:ext>
            </a:extLst>
          </p:cNvPr>
          <p:cNvSpPr txBox="1"/>
          <p:nvPr/>
        </p:nvSpPr>
        <p:spPr>
          <a:xfrm>
            <a:off x="8286030" y="5911004"/>
            <a:ext cx="339233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Satpathy</a:t>
            </a:r>
            <a:r>
              <a:rPr lang="en-US" dirty="0"/>
              <a:t> et al. Nat. Biotech (2019)</a:t>
            </a:r>
          </a:p>
          <a:p>
            <a:pPr algn="ctr"/>
            <a:r>
              <a:rPr lang="en-US" dirty="0"/>
              <a:t>Lareau </a:t>
            </a:r>
            <a:r>
              <a:rPr lang="en-US" i="1" dirty="0"/>
              <a:t>et al</a:t>
            </a:r>
            <a:r>
              <a:rPr lang="en-US" dirty="0"/>
              <a:t>. Nat Biotech (2019)</a:t>
            </a:r>
          </a:p>
        </p:txBody>
      </p:sp>
    </p:spTree>
    <p:extLst>
      <p:ext uri="{BB962C8B-B14F-4D97-AF65-F5344CB8AC3E}">
        <p14:creationId xmlns:p14="http://schemas.microsoft.com/office/powerpoint/2010/main" val="279227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9C4C-C28D-DA4A-BE3F-72B571A6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I: Chromatin accessibility +</a:t>
            </a:r>
            <a:br>
              <a:rPr lang="en-US" dirty="0"/>
            </a:br>
            <a:r>
              <a:rPr lang="en-US" dirty="0"/>
              <a:t> early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DA6C7-F4F7-F342-A55B-A196BF14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6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6371-8292-ED4C-B267-DD899D06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9459-2D28-C243-8256-B0D67B08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30</a:t>
            </a:fld>
            <a:endParaRPr lang="en-US"/>
          </a:p>
        </p:txBody>
      </p:sp>
      <p:pic>
        <p:nvPicPr>
          <p:cNvPr id="5" name="Google Shape;617;p68">
            <a:extLst>
              <a:ext uri="{FF2B5EF4-FFF2-40B4-BE49-F238E27FC236}">
                <a16:creationId xmlns:a16="http://schemas.microsoft.com/office/drawing/2014/main" id="{C9B68697-733C-ED48-899B-D89954C042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08178" y="2369698"/>
            <a:ext cx="5576330" cy="39866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8D2E16-2D43-7C42-9670-7520872EF25F}"/>
              </a:ext>
            </a:extLst>
          </p:cNvPr>
          <p:cNvGrpSpPr/>
          <p:nvPr/>
        </p:nvGrpSpPr>
        <p:grpSpPr>
          <a:xfrm>
            <a:off x="4339397" y="2075014"/>
            <a:ext cx="1756603" cy="589365"/>
            <a:chOff x="1225064" y="1706159"/>
            <a:chExt cx="2644174" cy="450600"/>
          </a:xfrm>
        </p:grpSpPr>
        <p:cxnSp>
          <p:nvCxnSpPr>
            <p:cNvPr id="7" name="Google Shape;619;p68">
              <a:extLst>
                <a:ext uri="{FF2B5EF4-FFF2-40B4-BE49-F238E27FC236}">
                  <a16:creationId xmlns:a16="http://schemas.microsoft.com/office/drawing/2014/main" id="{4F838362-6C65-C844-9818-0F5DB6A64430}"/>
                </a:ext>
              </a:extLst>
            </p:cNvPr>
            <p:cNvCxnSpPr/>
            <p:nvPr/>
          </p:nvCxnSpPr>
          <p:spPr>
            <a:xfrm>
              <a:off x="1225064" y="1706159"/>
              <a:ext cx="871799" cy="4506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20;p68">
              <a:extLst>
                <a:ext uri="{FF2B5EF4-FFF2-40B4-BE49-F238E27FC236}">
                  <a16:creationId xmlns:a16="http://schemas.microsoft.com/office/drawing/2014/main" id="{1399A08F-AD04-A649-BD4F-3D3BE02D5E27}"/>
                </a:ext>
              </a:extLst>
            </p:cNvPr>
            <p:cNvCxnSpPr/>
            <p:nvPr/>
          </p:nvCxnSpPr>
          <p:spPr>
            <a:xfrm flipH="1">
              <a:off x="2997439" y="1706159"/>
              <a:ext cx="871799" cy="4506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3">
            <a:extLst>
              <a:ext uri="{FF2B5EF4-FFF2-40B4-BE49-F238E27FC236}">
                <a16:creationId xmlns:a16="http://schemas.microsoft.com/office/drawing/2014/main" id="{061970D6-84B2-5C49-92DF-450FD748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04" y="1391597"/>
            <a:ext cx="2660376" cy="63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86587A-E52B-F249-8F2E-45F65D43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80" y="1767256"/>
            <a:ext cx="629144" cy="63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B3FDE-5BBD-4945-9637-036CE3169020}"/>
              </a:ext>
            </a:extLst>
          </p:cNvPr>
          <p:cNvSpPr txBox="1"/>
          <p:nvPr/>
        </p:nvSpPr>
        <p:spPr>
          <a:xfrm>
            <a:off x="0" y="6488668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BioRad Life Sciences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80D2-564E-8C43-B375-0A9E8122E66F}"/>
              </a:ext>
            </a:extLst>
          </p:cNvPr>
          <p:cNvSpPr txBox="1"/>
          <p:nvPr/>
        </p:nvSpPr>
        <p:spPr>
          <a:xfrm>
            <a:off x="8317726" y="4030093"/>
            <a:ext cx="36131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workflow time:</a:t>
            </a:r>
          </a:p>
          <a:p>
            <a:r>
              <a:rPr lang="en-US" sz="3200" dirty="0"/>
              <a:t>8 hours</a:t>
            </a:r>
          </a:p>
        </p:txBody>
      </p:sp>
    </p:spTree>
    <p:extLst>
      <p:ext uri="{BB962C8B-B14F-4D97-AF65-F5344CB8AC3E}">
        <p14:creationId xmlns:p14="http://schemas.microsoft.com/office/powerpoint/2010/main" val="3014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3C7F-53B0-6642-8AFA-98C097B2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11E9-8419-D748-B44D-AD9F003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31725-F92B-9E4C-BED7-5A83B0B8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42"/>
          <a:stretch/>
        </p:blipFill>
        <p:spPr>
          <a:xfrm>
            <a:off x="712358" y="2274838"/>
            <a:ext cx="2427963" cy="261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9554-EDFE-4642-990B-73153B7FDEB2}"/>
              </a:ext>
            </a:extLst>
          </p:cNvPr>
          <p:cNvSpPr txBox="1"/>
          <p:nvPr/>
        </p:nvSpPr>
        <p:spPr>
          <a:xfrm>
            <a:off x="6096000" y="2274838"/>
            <a:ext cx="59398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Droplet based protocols (10x + BioRad)</a:t>
            </a:r>
          </a:p>
          <a:p>
            <a:r>
              <a:rPr lang="en-US" sz="2400" dirty="0"/>
              <a:t>provide the highest per-cell data abundance</a:t>
            </a:r>
          </a:p>
          <a:p>
            <a:r>
              <a:rPr lang="en-US" sz="2400" dirty="0"/>
              <a:t>compared to other technologies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Also enable thousands of cells per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646F2-D3A1-EE49-AC0C-820F417433AB}"/>
              </a:ext>
            </a:extLst>
          </p:cNvPr>
          <p:cNvSpPr txBox="1"/>
          <p:nvPr/>
        </p:nvSpPr>
        <p:spPr>
          <a:xfrm>
            <a:off x="123567" y="6495063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Lareau et al. Nature Biotechnology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682C1-86F7-FF44-9C7A-7BD54D76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21" y="2274838"/>
            <a:ext cx="2361994" cy="27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50B06-61B8-104F-A03F-BE3CE620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DF4747-0FF9-D94A-8FDE-6CE42E97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These products are commercially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3D145-6A28-464D-A7C7-60220649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57" y="2862906"/>
            <a:ext cx="4251995" cy="1132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DDEA1-7BEC-234C-A49F-D84F1802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10" y="2675899"/>
            <a:ext cx="2342979" cy="1506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54E8B-C197-9049-8255-CB48647AB6A1}"/>
              </a:ext>
            </a:extLst>
          </p:cNvPr>
          <p:cNvSpPr txBox="1"/>
          <p:nvPr/>
        </p:nvSpPr>
        <p:spPr>
          <a:xfrm>
            <a:off x="1433280" y="4542695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See: Lareau et al. Nature Biotechnology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C74B1-4FD5-3249-A9CC-3937219F3271}"/>
              </a:ext>
            </a:extLst>
          </p:cNvPr>
          <p:cNvSpPr txBox="1"/>
          <p:nvPr/>
        </p:nvSpPr>
        <p:spPr>
          <a:xfrm>
            <a:off x="6648363" y="4542695"/>
            <a:ext cx="4075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See: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Satpathy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Nature Biotechnology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BCF4B-9ABC-FF4D-A039-0629F0F9D128}"/>
              </a:ext>
            </a:extLst>
          </p:cNvPr>
          <p:cNvSpPr txBox="1"/>
          <p:nvPr/>
        </p:nvSpPr>
        <p:spPr>
          <a:xfrm>
            <a:off x="2829697" y="5503312"/>
            <a:ext cx="781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 development of these technologies now position scATAC-seq ~ scRNA-seq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2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E213-9CAC-3C42-BF51-0A64934A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A9FFC-B3B6-9F4F-9F8E-B22EAD85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1 technologies (2015) largely revealed epigenomic heterogeneity in cell lines with limited cell throughput</a:t>
            </a:r>
          </a:p>
          <a:p>
            <a:endParaRPr lang="en-US" dirty="0"/>
          </a:p>
          <a:p>
            <a:r>
              <a:rPr lang="en-US" dirty="0"/>
              <a:t>Phase 2 technologies (2018-2019):</a:t>
            </a:r>
          </a:p>
          <a:p>
            <a:pPr lvl="1"/>
            <a:r>
              <a:rPr lang="en-US" dirty="0"/>
              <a:t>Improve data quality by 1-2 orders of magnitude</a:t>
            </a:r>
          </a:p>
          <a:p>
            <a:pPr lvl="1"/>
            <a:r>
              <a:rPr lang="en-US" dirty="0"/>
              <a:t>Increase cell capture by 1-2 orders of magnitude</a:t>
            </a:r>
          </a:p>
          <a:p>
            <a:pPr lvl="1"/>
            <a:r>
              <a:rPr lang="en-US" dirty="0"/>
              <a:t>Are extremely cost-effective</a:t>
            </a:r>
          </a:p>
          <a:p>
            <a:pPr lvl="1"/>
            <a:r>
              <a:rPr lang="en-US" dirty="0"/>
              <a:t>Commercially available</a:t>
            </a:r>
          </a:p>
          <a:p>
            <a:pPr lvl="1"/>
            <a:r>
              <a:rPr lang="en-US" dirty="0"/>
              <a:t>Can be broadly applied to primary tissues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6934-9B81-094A-986A-CC41CD5A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735E01-9321-494D-BC8B-80F42F14F28D}"/>
              </a:ext>
            </a:extLst>
          </p:cNvPr>
          <p:cNvSpPr/>
          <p:nvPr/>
        </p:nvSpPr>
        <p:spPr>
          <a:xfrm>
            <a:off x="2148287" y="2659559"/>
            <a:ext cx="7622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IV: Single-cell ATAC analyses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C52E-93ED-7849-ADDD-F55C191B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7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997E-6C5B-AB46-BEF1-702688FF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think about scATAC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2264A-A238-9E48-A041-8B3FEB55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BA3C2-BCE3-CF4D-8C30-7772E1994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50"/>
          <a:stretch/>
        </p:blipFill>
        <p:spPr>
          <a:xfrm>
            <a:off x="7453698" y="1690688"/>
            <a:ext cx="4204901" cy="3380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4B261-896A-A04B-93E1-9626146B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2050187"/>
            <a:ext cx="7214286" cy="3740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7247C-D003-6244-B2B0-14E3194C6FC8}"/>
              </a:ext>
            </a:extLst>
          </p:cNvPr>
          <p:cNvSpPr txBox="1"/>
          <p:nvPr/>
        </p:nvSpPr>
        <p:spPr>
          <a:xfrm>
            <a:off x="123567" y="6495063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Lareau et al. Methods in Molecular Biology (2019)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2D47C-C676-B649-AAB7-77200F53227C}"/>
              </a:ext>
            </a:extLst>
          </p:cNvPr>
          <p:cNvSpPr txBox="1"/>
          <p:nvPr/>
        </p:nvSpPr>
        <p:spPr>
          <a:xfrm>
            <a:off x="8432844" y="5167312"/>
            <a:ext cx="322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Nucleosomes, footprints, etc.</a:t>
            </a:r>
          </a:p>
          <a:p>
            <a:r>
              <a:rPr lang="en-US" dirty="0">
                <a:sym typeface="Wingdings" pitchFamily="2" charset="2"/>
              </a:rPr>
              <a:t>Currently unexplored in scATAC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99C8-7899-104D-965E-6A81740C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dimension reduction in scATAC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588F8-6B12-1645-839F-E2B27F75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F7F5B-5E4F-354F-9AB6-9C37D645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1917"/>
            <a:ext cx="12192000" cy="4454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6165E-ED16-F146-A9CB-308C5C4BB400}"/>
              </a:ext>
            </a:extLst>
          </p:cNvPr>
          <p:cNvSpPr txBox="1"/>
          <p:nvPr/>
        </p:nvSpPr>
        <p:spPr>
          <a:xfrm>
            <a:off x="0" y="6492875"/>
            <a:ext cx="298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Chen et al. Genome Biology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47A9F-15CB-0647-A9BF-86D4621F9503}"/>
              </a:ext>
            </a:extLst>
          </p:cNvPr>
          <p:cNvSpPr txBox="1"/>
          <p:nvPr/>
        </p:nvSpPr>
        <p:spPr>
          <a:xfrm>
            <a:off x="4559643" y="5775383"/>
            <a:ext cx="42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 Three main modes of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39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E54C-3DA7-A249-BBBE-47C26492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Gene scoring (e.g. Cicero)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77B61-39BC-FB43-86CB-02BAAB757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39" y="2042856"/>
            <a:ext cx="3798472" cy="36859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051B3-579C-B543-8CA5-E5AF4BD9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324FF-C5FF-CD46-86BA-56BDD988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392" y="2162431"/>
            <a:ext cx="7103407" cy="3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5CC7B5-7B0F-2E46-BB71-C94D90DA7167}"/>
              </a:ext>
            </a:extLst>
          </p:cNvPr>
          <p:cNvSpPr txBox="1"/>
          <p:nvPr/>
        </p:nvSpPr>
        <p:spPr>
          <a:xfrm>
            <a:off x="0" y="6492875"/>
            <a:ext cx="306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Cicero: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Pliner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Mol. Cell (2018)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7BFC-45FF-A240-B97A-2EF3C41C9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2. </a:t>
            </a:r>
            <a:r>
              <a:rPr lang="en-US" sz="3800" dirty="0" err="1"/>
              <a:t>Kmer</a:t>
            </a:r>
            <a:r>
              <a:rPr lang="en-US" sz="3800" dirty="0"/>
              <a:t> / motif scoring (e.g. chromVAR; BROCKMAN)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38DE-58AA-5844-8273-92FD508E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03EFF-F620-DA4D-978F-ADD3A8AC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2" y="1646238"/>
            <a:ext cx="8441209" cy="44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79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29C0-D766-8744-9762-5651C678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cell states with TF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1002A-E880-7E44-9D42-2575F222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645CF-8F8F-D44B-8A0C-418F18B6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1555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1A1E7D-87FC-2043-8939-687A67AA15B9}"/>
              </a:ext>
            </a:extLst>
          </p:cNvPr>
          <p:cNvSpPr/>
          <p:nvPr/>
        </p:nvSpPr>
        <p:spPr>
          <a:xfrm>
            <a:off x="4601430" y="1690688"/>
            <a:ext cx="4290322" cy="445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A793E7-F66E-6049-A24C-43AD1C351751}"/>
              </a:ext>
            </a:extLst>
          </p:cNvPr>
          <p:cNvSpPr/>
          <p:nvPr/>
        </p:nvSpPr>
        <p:spPr>
          <a:xfrm>
            <a:off x="8891752" y="1875353"/>
            <a:ext cx="3152201" cy="445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F10B6-6FFC-A842-9C9E-AEDA8AF4A000}"/>
              </a:ext>
            </a:extLst>
          </p:cNvPr>
          <p:cNvSpPr txBox="1"/>
          <p:nvPr/>
        </p:nvSpPr>
        <p:spPr>
          <a:xfrm>
            <a:off x="86497" y="6488668"/>
            <a:ext cx="409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al. Nature Biotechnology (2019)</a:t>
            </a:r>
          </a:p>
        </p:txBody>
      </p:sp>
    </p:spTree>
    <p:extLst>
      <p:ext uri="{BB962C8B-B14F-4D97-AF65-F5344CB8AC3E}">
        <p14:creationId xmlns:p14="http://schemas.microsoft.com/office/powerpoint/2010/main" val="11054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8398-5673-BD4E-ACB0-A1CDB0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Chromatin accessibility mediates gene regulation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BF071-B477-5F4C-8C5F-3A63F2A93B5C}"/>
              </a:ext>
            </a:extLst>
          </p:cNvPr>
          <p:cNvSpPr txBox="1"/>
          <p:nvPr/>
        </p:nvSpPr>
        <p:spPr>
          <a:xfrm>
            <a:off x="0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Kaplan et al. Nature (2012)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EF840-CBBB-694C-AD45-9856F96BFC75}"/>
              </a:ext>
            </a:extLst>
          </p:cNvPr>
          <p:cNvGrpSpPr/>
          <p:nvPr/>
        </p:nvGrpSpPr>
        <p:grpSpPr>
          <a:xfrm>
            <a:off x="2384854" y="2007959"/>
            <a:ext cx="8086555" cy="3843029"/>
            <a:chOff x="982133" y="2545377"/>
            <a:chExt cx="7357533" cy="3496571"/>
          </a:xfrm>
        </p:grpSpPr>
        <p:pic>
          <p:nvPicPr>
            <p:cNvPr id="6" name="Picture 5" descr="484171a-f1.2.jpg">
              <a:extLst>
                <a:ext uri="{FF2B5EF4-FFF2-40B4-BE49-F238E27FC236}">
                  <a16:creationId xmlns:a16="http://schemas.microsoft.com/office/drawing/2014/main" id="{4E83F640-0E7B-F846-BA77-52A037699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5" t="16700" r="4814" b="11605"/>
            <a:stretch/>
          </p:blipFill>
          <p:spPr>
            <a:xfrm>
              <a:off x="982133" y="2545377"/>
              <a:ext cx="7357533" cy="3496571"/>
            </a:xfrm>
            <a:prstGeom prst="rect">
              <a:avLst/>
            </a:prstGeom>
            <a:ln w="19050" cmpd="sng">
              <a:solidFill>
                <a:srgbClr val="000000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2F0558-7EEC-1C4F-AB84-50B419F58F46}"/>
                </a:ext>
              </a:extLst>
            </p:cNvPr>
            <p:cNvSpPr txBox="1"/>
            <p:nvPr/>
          </p:nvSpPr>
          <p:spPr>
            <a:xfrm>
              <a:off x="4770449" y="5554400"/>
              <a:ext cx="4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6FB34D-A0BB-B544-AD83-39CE3F92C5E8}"/>
                </a:ext>
              </a:extLst>
            </p:cNvPr>
            <p:cNvSpPr txBox="1"/>
            <p:nvPr/>
          </p:nvSpPr>
          <p:spPr>
            <a:xfrm>
              <a:off x="4722435" y="3869768"/>
              <a:ext cx="5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OFF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7EFB5-5841-7C4E-8002-F01D4F0A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7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2D910-2774-BA45-9570-3E856244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3. Genomic loci as features (e.g. </a:t>
            </a:r>
            <a:r>
              <a:rPr lang="en-US" sz="3600" dirty="0" err="1"/>
              <a:t>CisTopics</a:t>
            </a:r>
            <a:r>
              <a:rPr lang="en-US" sz="3600" dirty="0"/>
              <a:t>; </a:t>
            </a:r>
            <a:r>
              <a:rPr lang="en-US" sz="3600" dirty="0" err="1"/>
              <a:t>SnapATAC</a:t>
            </a:r>
            <a:r>
              <a:rPr lang="en-US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61E0-70C8-3D4A-ADEB-940E32CF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2E626-70E1-0C4D-BEDA-0DB1FC196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50"/>
          <a:stretch/>
        </p:blipFill>
        <p:spPr>
          <a:xfrm>
            <a:off x="1213535" y="2179421"/>
            <a:ext cx="4204901" cy="3380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BCDDF5-B054-4D4E-81A3-BECB2A9846B6}"/>
              </a:ext>
            </a:extLst>
          </p:cNvPr>
          <p:cNvSpPr txBox="1"/>
          <p:nvPr/>
        </p:nvSpPr>
        <p:spPr>
          <a:xfrm>
            <a:off x="7203989" y="2381887"/>
            <a:ext cx="32285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PCA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Feature selection?</a:t>
            </a:r>
          </a:p>
          <a:p>
            <a:pPr marL="742950" lvl="1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LSI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Normalization?</a:t>
            </a:r>
          </a:p>
          <a:p>
            <a:pPr marL="742950" lvl="1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LDA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Jaccard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D2DEB-2FEF-E84C-B49D-FC901A679487}"/>
              </a:ext>
            </a:extLst>
          </p:cNvPr>
          <p:cNvSpPr txBox="1"/>
          <p:nvPr/>
        </p:nvSpPr>
        <p:spPr>
          <a:xfrm>
            <a:off x="1458097" y="5818289"/>
            <a:ext cx="3448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 How to define regions?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604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D289-15D8-3046-A29C-93557405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computational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6A16E-11AC-054E-BEAC-A2CCDF16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44FC8-C26A-4446-9D53-257901E77277}"/>
              </a:ext>
            </a:extLst>
          </p:cNvPr>
          <p:cNvSpPr txBox="1"/>
          <p:nvPr/>
        </p:nvSpPr>
        <p:spPr>
          <a:xfrm>
            <a:off x="0" y="6492875"/>
            <a:ext cx="298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Chen et al. Genome Biology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6D114-7DA4-1642-84D9-5387C25B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361953"/>
            <a:ext cx="5094052" cy="54386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51880E-BBE7-1E45-AA43-109FCB223661}"/>
              </a:ext>
            </a:extLst>
          </p:cNvPr>
          <p:cNvCxnSpPr/>
          <p:nvPr/>
        </p:nvCxnSpPr>
        <p:spPr>
          <a:xfrm>
            <a:off x="8452022" y="1532238"/>
            <a:ext cx="0" cy="66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8EE267-C21D-0E4B-961F-EC944DEE7DDC}"/>
              </a:ext>
            </a:extLst>
          </p:cNvPr>
          <p:cNvSpPr txBox="1"/>
          <p:nvPr/>
        </p:nvSpPr>
        <p:spPr>
          <a:xfrm>
            <a:off x="8452022" y="1727236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coordinates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51BCEF-950F-6542-B44F-C06B9B727D45}"/>
              </a:ext>
            </a:extLst>
          </p:cNvPr>
          <p:cNvCxnSpPr>
            <a:cxnSpLocks/>
          </p:cNvCxnSpPr>
          <p:nvPr/>
        </p:nvCxnSpPr>
        <p:spPr>
          <a:xfrm>
            <a:off x="8814487" y="2228335"/>
            <a:ext cx="0" cy="166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E35F95-F4AD-3B4B-9F56-339A17F61AAA}"/>
              </a:ext>
            </a:extLst>
          </p:cNvPr>
          <p:cNvSpPr txBox="1"/>
          <p:nvPr/>
        </p:nvSpPr>
        <p:spPr>
          <a:xfrm>
            <a:off x="8849166" y="2906467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Motif / </a:t>
            </a:r>
            <a:r>
              <a:rPr lang="en-US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Kmer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7507E1-663A-0B4D-9C72-7B5D7F0F1254}"/>
              </a:ext>
            </a:extLst>
          </p:cNvPr>
          <p:cNvCxnSpPr>
            <a:cxnSpLocks/>
          </p:cNvCxnSpPr>
          <p:nvPr/>
        </p:nvCxnSpPr>
        <p:spPr>
          <a:xfrm>
            <a:off x="8640774" y="3853063"/>
            <a:ext cx="0" cy="166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543996-88A2-614F-B0F4-303C42526C06}"/>
              </a:ext>
            </a:extLst>
          </p:cNvPr>
          <p:cNvSpPr txBox="1"/>
          <p:nvPr/>
        </p:nvSpPr>
        <p:spPr>
          <a:xfrm>
            <a:off x="8675453" y="4531195"/>
            <a:ext cx="151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Proximity to TSS</a:t>
            </a:r>
          </a:p>
        </p:txBody>
      </p:sp>
    </p:spTree>
    <p:extLst>
      <p:ext uri="{BB962C8B-B14F-4D97-AF65-F5344CB8AC3E}">
        <p14:creationId xmlns:p14="http://schemas.microsoft.com/office/powerpoint/2010/main" val="1248011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3576-6B94-2D4E-B97A-1500F5BFB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regions / peaks for scATAC-seq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E5CEF-F1F3-A941-9F13-54AE046F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069140-26D1-3642-B0F7-C96C4BE43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221252"/>
              </p:ext>
            </p:extLst>
          </p:nvPr>
        </p:nvGraphicFramePr>
        <p:xfrm>
          <a:off x="1121102" y="1690688"/>
          <a:ext cx="9949796" cy="4301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7449">
                  <a:extLst>
                    <a:ext uri="{9D8B030D-6E8A-4147-A177-3AD203B41FA5}">
                      <a16:colId xmlns:a16="http://schemas.microsoft.com/office/drawing/2014/main" val="2985048491"/>
                    </a:ext>
                  </a:extLst>
                </a:gridCol>
                <a:gridCol w="2487449">
                  <a:extLst>
                    <a:ext uri="{9D8B030D-6E8A-4147-A177-3AD203B41FA5}">
                      <a16:colId xmlns:a16="http://schemas.microsoft.com/office/drawing/2014/main" val="3673631444"/>
                    </a:ext>
                  </a:extLst>
                </a:gridCol>
                <a:gridCol w="2487449">
                  <a:extLst>
                    <a:ext uri="{9D8B030D-6E8A-4147-A177-3AD203B41FA5}">
                      <a16:colId xmlns:a16="http://schemas.microsoft.com/office/drawing/2014/main" val="1963365217"/>
                    </a:ext>
                  </a:extLst>
                </a:gridCol>
                <a:gridCol w="2487449">
                  <a:extLst>
                    <a:ext uri="{9D8B030D-6E8A-4147-A177-3AD203B41FA5}">
                      <a16:colId xmlns:a16="http://schemas.microsoft.com/office/drawing/2014/main" val="2933630874"/>
                    </a:ext>
                  </a:extLst>
                </a:gridCol>
              </a:tblGrid>
              <a:tr h="73262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20845"/>
                  </a:ext>
                </a:extLst>
              </a:tr>
              <a:tr h="732629">
                <a:tc>
                  <a:txBody>
                    <a:bodyPr/>
                    <a:lstStyle/>
                    <a:p>
                      <a:r>
                        <a:rPr lang="en-US" dirty="0"/>
                        <a:t>Naive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 peaks with single-cell sample as if bulk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Cannot distinguish rare cell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48060"/>
                  </a:ext>
                </a:extLst>
              </a:tr>
              <a:tr h="732629">
                <a:tc>
                  <a:txBody>
                    <a:bodyPr/>
                    <a:lstStyle/>
                    <a:p>
                      <a:r>
                        <a:rPr lang="en-US" dirty="0"/>
                        <a:t>Bulk guided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Aggregate summits from bulk experiments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we well-annotated biologically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Biasing against new cell-types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280288"/>
                  </a:ext>
                </a:extLst>
              </a:tr>
              <a:tr h="732629">
                <a:tc>
                  <a:txBody>
                    <a:bodyPr/>
                    <a:lstStyle/>
                    <a:p>
                      <a:r>
                        <a:rPr lang="en-US" dirty="0" err="1"/>
                        <a:t>SnapATAC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5kb bins to perform all analyses; don’t worry about peaks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Peak-agnostic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resolution?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57025"/>
                  </a:ext>
                </a:extLst>
              </a:tr>
              <a:tr h="732629">
                <a:tc>
                  <a:txBody>
                    <a:bodyPr/>
                    <a:lstStyle/>
                    <a:p>
                      <a:r>
                        <a:rPr lang="en-US" dirty="0"/>
                        <a:t>Cusanovich2018/ Satpathy2019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Pre-cluster cells using LSI for 5kb bins; create synthetic bulks per cluster; call peaks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sensitivity and most comprehensive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Somewhat computationally intensive; no turn-key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10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50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4C5F-9B25-124B-A742-FFE2A69AF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scATAC-seq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4C4C-AF52-E14F-BF43-35AB658D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Retaining peak x cell matrix provides the highest resolution for downstream analyses but defining features is not trivial</a:t>
            </a:r>
          </a:p>
          <a:p>
            <a:pPr lvl="1"/>
            <a:r>
              <a:rPr lang="en-US" dirty="0"/>
              <a:t>More on this in the tutorial…</a:t>
            </a:r>
          </a:p>
          <a:p>
            <a:endParaRPr lang="en-US" dirty="0"/>
          </a:p>
          <a:p>
            <a:r>
              <a:rPr lang="en-US" dirty="0"/>
              <a:t>Gene scoring and TF/</a:t>
            </a:r>
            <a:r>
              <a:rPr lang="en-US" dirty="0" err="1"/>
              <a:t>Kmer</a:t>
            </a:r>
            <a:r>
              <a:rPr lang="en-US" dirty="0"/>
              <a:t> scoring are great for annotation</a:t>
            </a:r>
          </a:p>
          <a:p>
            <a:pPr lvl="1"/>
            <a:r>
              <a:rPr lang="en-US" dirty="0"/>
              <a:t>Less appropriate for dimension reduction / clustering</a:t>
            </a:r>
          </a:p>
          <a:p>
            <a:pPr lvl="1"/>
            <a:endParaRPr lang="en-US" dirty="0"/>
          </a:p>
          <a:p>
            <a:r>
              <a:rPr lang="en-US" dirty="0"/>
              <a:t>Newer methods using autoencoders could provide utility but aren’t *quite* there (in the TA’s opinion)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B8DAC-57F0-AE49-BAD2-A1D704BA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C58B-01F4-5445-B8AC-82C5C521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05B59-B0BC-7042-9477-B2F5D4EE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93B85-C20C-C342-86A2-BBF450948B5B}"/>
              </a:ext>
            </a:extLst>
          </p:cNvPr>
          <p:cNvSpPr txBox="1"/>
          <p:nvPr/>
        </p:nvSpPr>
        <p:spPr>
          <a:xfrm>
            <a:off x="98853" y="6417533"/>
            <a:ext cx="23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Stuart et al. Cell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3C3AA-69C8-4044-857C-7AD3F561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5" y="1787268"/>
            <a:ext cx="6611208" cy="3843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17771D-6073-FD4D-9DF1-421341A75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76" y="2059117"/>
            <a:ext cx="3843726" cy="38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65F5-293C-3C44-8E06-A0EBE616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</a:t>
            </a:r>
            <a:r>
              <a:rPr lang="en-US" dirty="0" err="1"/>
              <a:t>modial</a:t>
            </a:r>
            <a:r>
              <a:rPr lang="en-US" dirty="0"/>
              <a:t> –omics w/ 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6BFBB-E75E-FE4D-A411-EFD3B353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D7209-B9F2-1B4C-AC51-6319F5FB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109"/>
            <a:ext cx="7648832" cy="2502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8F740-3683-5645-9A77-2C4F1626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58" y="2308197"/>
            <a:ext cx="5536290" cy="3769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AED8DD-6823-FC44-84B9-10A347D5A829}"/>
              </a:ext>
            </a:extLst>
          </p:cNvPr>
          <p:cNvSpPr txBox="1"/>
          <p:nvPr/>
        </p:nvSpPr>
        <p:spPr>
          <a:xfrm>
            <a:off x="16810" y="6277302"/>
            <a:ext cx="444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sciCAR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Cao et al. Science (2018)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SNARE-seq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Chen et al. Nature Biotechnology (2019)</a:t>
            </a:r>
          </a:p>
        </p:txBody>
      </p:sp>
    </p:spTree>
    <p:extLst>
      <p:ext uri="{BB962C8B-B14F-4D97-AF65-F5344CB8AC3E}">
        <p14:creationId xmlns:p14="http://schemas.microsoft.com/office/powerpoint/2010/main" val="21259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AFB31-C7C3-B744-B012-C7C0356A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‘take home’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8EC5-7F6A-CF46-8937-040A1B0B6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Bulk ATAC-seq is only 6 years old and provides much more information than just “signal tracks”</a:t>
            </a:r>
          </a:p>
          <a:p>
            <a:pPr marL="457200" lvl="1" indent="0">
              <a:buNone/>
            </a:pPr>
            <a:r>
              <a:rPr lang="en-US" dirty="0"/>
              <a:t>- New innovations leverage this approach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Improved cell lysis and droplet microfluidics converged to make powerful, widely-available assays</a:t>
            </a:r>
          </a:p>
          <a:p>
            <a:pPr marL="457200" lvl="1" indent="0">
              <a:buNone/>
            </a:pPr>
            <a:r>
              <a:rPr lang="en-US" dirty="0"/>
              <a:t>- Phase 2 &gt;&gt;&gt; Phase 1 scATAC-seq technologies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Computational methods that preserve the read in peak structure generally outperform other approaches</a:t>
            </a:r>
          </a:p>
          <a:p>
            <a:pPr marL="457200" lvl="1" indent="0">
              <a:buNone/>
            </a:pPr>
            <a:r>
              <a:rPr lang="en-US" dirty="0"/>
              <a:t>- TFs + gene scores are still extremely valuable for annotation of cell types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4B2E6-924E-6E4B-95FE-6790C8C6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7EE0-F6C0-5641-B298-ED12FA31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6915CB-ED66-ED4B-B9FD-1274E977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66" y="26353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8932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9E2C-D58B-C040-9CA4-272B0D9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22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do we measure accessible chromatin?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C2264-65EC-8641-800A-ED7915FC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C6351-1B68-CB4D-BCD4-F091BE2EA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380" y="0"/>
            <a:ext cx="6019901" cy="67361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07A6A-72C6-4C48-95A9-BE9FC1FC29A9}"/>
              </a:ext>
            </a:extLst>
          </p:cNvPr>
          <p:cNvSpPr/>
          <p:nvPr/>
        </p:nvSpPr>
        <p:spPr>
          <a:xfrm>
            <a:off x="4361793" y="0"/>
            <a:ext cx="977462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35B79B-EB89-074D-AD92-27246F40EC0C}"/>
              </a:ext>
            </a:extLst>
          </p:cNvPr>
          <p:cNvSpPr/>
          <p:nvPr/>
        </p:nvSpPr>
        <p:spPr>
          <a:xfrm>
            <a:off x="4125310" y="0"/>
            <a:ext cx="977462" cy="107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18F8E8-D2D6-4F4D-992E-6335123663AB}"/>
              </a:ext>
            </a:extLst>
          </p:cNvPr>
          <p:cNvSpPr/>
          <p:nvPr/>
        </p:nvSpPr>
        <p:spPr>
          <a:xfrm>
            <a:off x="4267200" y="3086923"/>
            <a:ext cx="977462" cy="107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8ECAC-A33E-BB40-9934-9CED52EE31A9}"/>
              </a:ext>
            </a:extLst>
          </p:cNvPr>
          <p:cNvSpPr txBox="1"/>
          <p:nvPr/>
        </p:nvSpPr>
        <p:spPr>
          <a:xfrm>
            <a:off x="0" y="6538912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Meyer and Liu. NRG (2014)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C500F2-7044-9045-AF6A-512F94531A3C}"/>
              </a:ext>
            </a:extLst>
          </p:cNvPr>
          <p:cNvSpPr/>
          <p:nvPr/>
        </p:nvSpPr>
        <p:spPr>
          <a:xfrm>
            <a:off x="7228703" y="-1"/>
            <a:ext cx="1977081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917748-A390-7745-A77E-495FDCE84627}"/>
              </a:ext>
            </a:extLst>
          </p:cNvPr>
          <p:cNvSpPr/>
          <p:nvPr/>
        </p:nvSpPr>
        <p:spPr>
          <a:xfrm>
            <a:off x="6192185" y="0"/>
            <a:ext cx="1036518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6D88B1-D0C7-2445-A525-9A35095B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2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A751-084D-6647-AAC8-AF8021CB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accessible chromatin via DNase-seq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29DB5-7989-474F-AAF0-997593AB19BB}"/>
              </a:ext>
            </a:extLst>
          </p:cNvPr>
          <p:cNvSpPr txBox="1"/>
          <p:nvPr/>
        </p:nvSpPr>
        <p:spPr>
          <a:xfrm>
            <a:off x="0" y="649287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Boyle…Crawford et al. Cell (2008)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70AD13-68FD-EF43-B6B9-627AB67D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03" y="1634502"/>
            <a:ext cx="6201032" cy="4895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98D841-B9AF-1B41-B76B-C4713488A9DA}"/>
              </a:ext>
            </a:extLst>
          </p:cNvPr>
          <p:cNvSpPr/>
          <p:nvPr/>
        </p:nvSpPr>
        <p:spPr>
          <a:xfrm>
            <a:off x="5684108" y="1544595"/>
            <a:ext cx="3630827" cy="1334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3E9592-94DA-D747-A884-0F9E89BD3013}"/>
              </a:ext>
            </a:extLst>
          </p:cNvPr>
          <p:cNvSpPr/>
          <p:nvPr/>
        </p:nvSpPr>
        <p:spPr>
          <a:xfrm>
            <a:off x="3048000" y="2813972"/>
            <a:ext cx="6915807" cy="3736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FD521FD-545D-7142-B201-4DB6989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5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1A6827-3DE2-354A-A38B-3E9E38F9749C}"/>
              </a:ext>
            </a:extLst>
          </p:cNvPr>
          <p:cNvGrpSpPr/>
          <p:nvPr/>
        </p:nvGrpSpPr>
        <p:grpSpPr>
          <a:xfrm>
            <a:off x="4956597" y="1995622"/>
            <a:ext cx="2115268" cy="646331"/>
            <a:chOff x="3573841" y="1549401"/>
            <a:chExt cx="2115268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99224E-42F1-3B43-B7A7-AB5858E5EB7B}"/>
                </a:ext>
              </a:extLst>
            </p:cNvPr>
            <p:cNvSpPr txBox="1"/>
            <p:nvPr/>
          </p:nvSpPr>
          <p:spPr>
            <a:xfrm>
              <a:off x="3573841" y="1549401"/>
              <a:ext cx="21152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DNaseI treatment</a:t>
              </a:r>
            </a:p>
            <a:p>
              <a:pPr algn="ctr"/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292D24-9D39-6542-B420-1FC7722BB781}"/>
                </a:ext>
              </a:extLst>
            </p:cNvPr>
            <p:cNvCxnSpPr/>
            <p:nvPr/>
          </p:nvCxnSpPr>
          <p:spPr>
            <a:xfrm>
              <a:off x="4435920" y="2042205"/>
              <a:ext cx="394154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ED20B-C86C-C047-894B-909D961E1453}"/>
              </a:ext>
            </a:extLst>
          </p:cNvPr>
          <p:cNvCxnSpPr/>
          <p:nvPr/>
        </p:nvCxnSpPr>
        <p:spPr>
          <a:xfrm>
            <a:off x="6141112" y="2790135"/>
            <a:ext cx="0" cy="343674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A06CD53-E30A-6D45-A417-9603E6D19E7C}"/>
              </a:ext>
            </a:extLst>
          </p:cNvPr>
          <p:cNvGrpSpPr/>
          <p:nvPr/>
        </p:nvGrpSpPr>
        <p:grpSpPr>
          <a:xfrm>
            <a:off x="1775712" y="4218369"/>
            <a:ext cx="8880285" cy="2099722"/>
            <a:chOff x="169333" y="3854307"/>
            <a:chExt cx="8880285" cy="2099722"/>
          </a:xfrm>
        </p:grpSpPr>
        <p:sp>
          <p:nvSpPr>
            <p:cNvPr id="9" name="Isosceles Triangle 54">
              <a:extLst>
                <a:ext uri="{FF2B5EF4-FFF2-40B4-BE49-F238E27FC236}">
                  <a16:creationId xmlns:a16="http://schemas.microsoft.com/office/drawing/2014/main" id="{78607289-9B3E-6E4E-9431-F84E1AE36BC3}"/>
                </a:ext>
              </a:extLst>
            </p:cNvPr>
            <p:cNvSpPr/>
            <p:nvPr/>
          </p:nvSpPr>
          <p:spPr>
            <a:xfrm>
              <a:off x="231588" y="3854307"/>
              <a:ext cx="8621059" cy="1014033"/>
            </a:xfrm>
            <a:prstGeom prst="triangle">
              <a:avLst>
                <a:gd name="adj" fmla="val 4952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35000">
                  <a:schemeClr val="dk1">
                    <a:tint val="37000"/>
                    <a:satMod val="300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2E08F6-AE50-BA40-84F8-6F86CF52B537}"/>
                </a:ext>
              </a:extLst>
            </p:cNvPr>
            <p:cNvSpPr txBox="1"/>
            <p:nvPr/>
          </p:nvSpPr>
          <p:spPr>
            <a:xfrm>
              <a:off x="300977" y="5369254"/>
              <a:ext cx="8522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*44 total steps, steps condensed/removed for graphic, generally requires </a:t>
              </a:r>
              <a:r>
                <a:rPr lang="en-US" b="1" dirty="0"/>
                <a:t>~100M cells</a:t>
              </a:r>
            </a:p>
            <a:p>
              <a:pPr algn="ctr"/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34E77A-62B2-1C46-9106-9398E91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33" y="4675062"/>
              <a:ext cx="8880285" cy="7859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871D3D-A124-874F-A44B-FE6085B5324C}"/>
              </a:ext>
            </a:extLst>
          </p:cNvPr>
          <p:cNvSpPr txBox="1"/>
          <p:nvPr/>
        </p:nvSpPr>
        <p:spPr>
          <a:xfrm>
            <a:off x="5083478" y="3529254"/>
            <a:ext cx="2115268" cy="923330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Prepare library from fragmented ends and sequence</a:t>
            </a:r>
          </a:p>
        </p:txBody>
      </p:sp>
      <p:pic>
        <p:nvPicPr>
          <p:cNvPr id="13" name="Picture 12" descr="Fig1_description.png">
            <a:extLst>
              <a:ext uri="{FF2B5EF4-FFF2-40B4-BE49-F238E27FC236}">
                <a16:creationId xmlns:a16="http://schemas.microsoft.com/office/drawing/2014/main" id="{45AA8B49-8AA1-AC4A-B891-C22B58BF1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1466" y="1595241"/>
            <a:ext cx="1255131" cy="18546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AAF6ED-C9C1-E243-9DD8-DA92656F1998}"/>
              </a:ext>
            </a:extLst>
          </p:cNvPr>
          <p:cNvGrpSpPr/>
          <p:nvPr/>
        </p:nvGrpSpPr>
        <p:grpSpPr>
          <a:xfrm>
            <a:off x="7133041" y="1595241"/>
            <a:ext cx="1320836" cy="1854630"/>
            <a:chOff x="5526662" y="1138041"/>
            <a:chExt cx="1320836" cy="1854630"/>
          </a:xfrm>
        </p:grpSpPr>
        <p:pic>
          <p:nvPicPr>
            <p:cNvPr id="15" name="Picture 14" descr="Fig1_description.png">
              <a:extLst>
                <a:ext uri="{FF2B5EF4-FFF2-40B4-BE49-F238E27FC236}">
                  <a16:creationId xmlns:a16="http://schemas.microsoft.com/office/drawing/2014/main" id="{EF610595-B1F5-2346-8E0C-BE3D64F27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92367" y="1138041"/>
              <a:ext cx="1255131" cy="1854630"/>
            </a:xfrm>
            <a:prstGeom prst="rect">
              <a:avLst/>
            </a:prstGeom>
          </p:spPr>
        </p:pic>
        <p:pic>
          <p:nvPicPr>
            <p:cNvPr id="16" name="Picture 32">
              <a:extLst>
                <a:ext uri="{FF2B5EF4-FFF2-40B4-BE49-F238E27FC236}">
                  <a16:creationId xmlns:a16="http://schemas.microsoft.com/office/drawing/2014/main" id="{D9CE4B50-5603-2E4A-85CA-2C9E02BCA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620" y="1977847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" name="Picture 32">
              <a:extLst>
                <a:ext uri="{FF2B5EF4-FFF2-40B4-BE49-F238E27FC236}">
                  <a16:creationId xmlns:a16="http://schemas.microsoft.com/office/drawing/2014/main" id="{A5260E34-C60F-964B-9AF5-2EAA2E17B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69053" y="1641546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" name="Picture 32">
              <a:extLst>
                <a:ext uri="{FF2B5EF4-FFF2-40B4-BE49-F238E27FC236}">
                  <a16:creationId xmlns:a16="http://schemas.microsoft.com/office/drawing/2014/main" id="{3537F088-9F10-D045-9361-7127358B6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84795" y="2274802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D9D78469-11B1-AA42-8995-600ADE0E3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35185" y="1849861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4E07835-8747-C146-B198-C0F301C424A6}"/>
              </a:ext>
            </a:extLst>
          </p:cNvPr>
          <p:cNvSpPr txBox="1"/>
          <p:nvPr/>
        </p:nvSpPr>
        <p:spPr>
          <a:xfrm>
            <a:off x="0" y="6524552"/>
            <a:ext cx="3547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Song and Crawford, CSH protocols (2010)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0A1BB38-C491-D244-BD8C-7F5B139F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90" y="376789"/>
            <a:ext cx="11627708" cy="1325563"/>
          </a:xfrm>
        </p:spPr>
        <p:txBody>
          <a:bodyPr/>
          <a:lstStyle/>
          <a:p>
            <a:r>
              <a:rPr lang="en-US" dirty="0"/>
              <a:t>DNase-seq is a relatively inefficient library protocol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4C943C7-8824-484A-8498-4E4EFE7A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7756-7045-6242-A89F-708B693C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over cellular heterogeneity</a:t>
            </a:r>
          </a:p>
        </p:txBody>
      </p:sp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C3814544-E584-624E-8847-684DE415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6838" r="7418" b="9956"/>
          <a:stretch/>
        </p:blipFill>
        <p:spPr>
          <a:xfrm flipH="1">
            <a:off x="2370874" y="2106333"/>
            <a:ext cx="1392735" cy="11073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733348-A43F-9941-89D8-207008504A0A}"/>
              </a:ext>
            </a:extLst>
          </p:cNvPr>
          <p:cNvGrpSpPr/>
          <p:nvPr/>
        </p:nvGrpSpPr>
        <p:grpSpPr>
          <a:xfrm>
            <a:off x="0" y="1567684"/>
            <a:ext cx="10348250" cy="5228761"/>
            <a:chOff x="-1470454" y="1539442"/>
            <a:chExt cx="10348250" cy="52287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CF4FEF-7D2F-0C46-8FD7-163C51F6D9DF}"/>
                </a:ext>
              </a:extLst>
            </p:cNvPr>
            <p:cNvGrpSpPr/>
            <p:nvPr/>
          </p:nvGrpSpPr>
          <p:grpSpPr>
            <a:xfrm>
              <a:off x="5119786" y="1539442"/>
              <a:ext cx="3758010" cy="4805290"/>
              <a:chOff x="5119786" y="1539442"/>
              <a:chExt cx="3758010" cy="480529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ACC068C-F1F8-6A47-AAEE-4B8F7E8F1EA1}"/>
                  </a:ext>
                </a:extLst>
              </p:cNvPr>
              <p:cNvCxnSpPr/>
              <p:nvPr/>
            </p:nvCxnSpPr>
            <p:spPr>
              <a:xfrm>
                <a:off x="5119786" y="3938814"/>
                <a:ext cx="394154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2B62750-0981-8241-9907-342332630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91" t="6102"/>
              <a:stretch/>
            </p:blipFill>
            <p:spPr>
              <a:xfrm>
                <a:off x="5842000" y="1539442"/>
                <a:ext cx="3035796" cy="480529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8100000" sx="101000" sy="101000" algn="tr" rotWithShape="0">
                  <a:prstClr val="black">
                    <a:alpha val="10000"/>
                  </a:prstClr>
                </a:outerShdw>
              </a:effec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521040-2D87-B040-919C-548BBFFBD160}"/>
                </a:ext>
              </a:extLst>
            </p:cNvPr>
            <p:cNvSpPr txBox="1"/>
            <p:nvPr/>
          </p:nvSpPr>
          <p:spPr>
            <a:xfrm>
              <a:off x="-1470454" y="6460426"/>
              <a:ext cx="2393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Stergachis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et al. Cell (2013)</a:t>
              </a:r>
            </a:p>
          </p:txBody>
        </p:sp>
      </p:grpSp>
      <p:pic>
        <p:nvPicPr>
          <p:cNvPr id="10" name="Picture 9" descr="imgres.jpg">
            <a:extLst>
              <a:ext uri="{FF2B5EF4-FFF2-40B4-BE49-F238E27FC236}">
                <a16:creationId xmlns:a16="http://schemas.microsoft.com/office/drawing/2014/main" id="{C24C0EB6-0C79-B648-9AF8-D8DEB1318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08" y="3331285"/>
            <a:ext cx="923508" cy="12376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2C5373-1316-2E46-BDA2-DCE8D5BE04EF}"/>
              </a:ext>
            </a:extLst>
          </p:cNvPr>
          <p:cNvGrpSpPr/>
          <p:nvPr/>
        </p:nvGrpSpPr>
        <p:grpSpPr>
          <a:xfrm>
            <a:off x="4131923" y="2688594"/>
            <a:ext cx="1993789" cy="2723823"/>
            <a:chOff x="2621365" y="2660352"/>
            <a:chExt cx="1993789" cy="27238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37F5E6-5E95-B545-A834-730287F1B1BF}"/>
                </a:ext>
              </a:extLst>
            </p:cNvPr>
            <p:cNvSpPr txBox="1"/>
            <p:nvPr/>
          </p:nvSpPr>
          <p:spPr>
            <a:xfrm>
              <a:off x="3594632" y="2660352"/>
              <a:ext cx="992579" cy="272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/>
                <a:t>Prepare</a:t>
              </a:r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r>
                <a:rPr lang="en-US" sz="1900" dirty="0"/>
                <a:t>libraries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9526AC-F334-C24C-9F7E-212532AA1C4D}"/>
                </a:ext>
              </a:extLst>
            </p:cNvPr>
            <p:cNvGrpSpPr/>
            <p:nvPr/>
          </p:nvGrpSpPr>
          <p:grpSpPr>
            <a:xfrm>
              <a:off x="2621365" y="3043795"/>
              <a:ext cx="1993789" cy="2046732"/>
              <a:chOff x="2835253" y="3043795"/>
              <a:chExt cx="1993789" cy="20467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7819B0D-5478-6844-B6B8-F7F4B4F8F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2643" y="3043795"/>
                <a:ext cx="1116399" cy="2046732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FFAD1C-1D84-0C47-A74D-35A913EBBBC0}"/>
                  </a:ext>
                </a:extLst>
              </p:cNvPr>
              <p:cNvCxnSpPr/>
              <p:nvPr/>
            </p:nvCxnSpPr>
            <p:spPr>
              <a:xfrm>
                <a:off x="2835253" y="3938814"/>
                <a:ext cx="420510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144B118-0065-5F49-BB90-5A1A893A22BA}"/>
                  </a:ext>
                </a:extLst>
              </p:cNvPr>
              <p:cNvCxnSpPr/>
              <p:nvPr/>
            </p:nvCxnSpPr>
            <p:spPr>
              <a:xfrm>
                <a:off x="2835253" y="3043795"/>
                <a:ext cx="381167" cy="259248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8D9C3F5-0516-A049-B7BF-FF4455C8E2B6}"/>
                  </a:ext>
                </a:extLst>
              </p:cNvPr>
              <p:cNvCxnSpPr/>
              <p:nvPr/>
            </p:nvCxnSpPr>
            <p:spPr>
              <a:xfrm flipV="1">
                <a:off x="2835253" y="4692213"/>
                <a:ext cx="381167" cy="16741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Picture 17" descr="pale_lungs.gif">
            <a:extLst>
              <a:ext uri="{FF2B5EF4-FFF2-40B4-BE49-F238E27FC236}">
                <a16:creationId xmlns:a16="http://schemas.microsoft.com/office/drawing/2014/main" id="{CB1D16D7-BD14-4B45-A97F-996350B5D5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8"/>
          <a:stretch/>
        </p:blipFill>
        <p:spPr>
          <a:xfrm>
            <a:off x="2527814" y="4733282"/>
            <a:ext cx="1133163" cy="110056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1C80CBA-C740-0D44-A19F-054E9394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1189</Words>
  <Application>Microsoft Macintosh PowerPoint</Application>
  <PresentationFormat>Widescreen</PresentationFormat>
  <Paragraphs>234</Paragraphs>
  <Slides>47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Helvetica</vt:lpstr>
      <vt:lpstr>Wingdings</vt:lpstr>
      <vt:lpstr>Office Theme</vt:lpstr>
      <vt:lpstr>ATAC-seq / scATAC-seq</vt:lpstr>
      <vt:lpstr>Overview of content</vt:lpstr>
      <vt:lpstr>Part I: Chromatin accessibility +  early technologies</vt:lpstr>
      <vt:lpstr>Chromatin accessibility mediates gene regulation</vt:lpstr>
      <vt:lpstr>How do we measure accessible chromatin?</vt:lpstr>
      <vt:lpstr>PowerPoint Presentation</vt:lpstr>
      <vt:lpstr>Finding accessible chromatin via DNase-seq</vt:lpstr>
      <vt:lpstr>DNase-seq is a relatively inefficient library protocol </vt:lpstr>
      <vt:lpstr>Averaging over cellular heterogeneity</vt:lpstr>
      <vt:lpstr>ATAC-seq– an improved epigenomic protocol</vt:lpstr>
      <vt:lpstr>PowerPoint Presentation</vt:lpstr>
      <vt:lpstr>Accessible chromatin landscapes with ATAC-seq</vt:lpstr>
      <vt:lpstr>Part I Summary</vt:lpstr>
      <vt:lpstr>PowerPoint Presentation</vt:lpstr>
      <vt:lpstr>What can bulk ATAC-seq do for you?</vt:lpstr>
      <vt:lpstr>1. Accessible chromatin landscapes</vt:lpstr>
      <vt:lpstr>ATAC-seq fragment products</vt:lpstr>
      <vt:lpstr>Types of fragments – ATAC-seq</vt:lpstr>
      <vt:lpstr>2. Nucleosome calling with ATAC-seq</vt:lpstr>
      <vt:lpstr>3. Tn5 cutsites enable factor footprinting</vt:lpstr>
      <vt:lpstr>Newer versions of ATAC-seq</vt:lpstr>
      <vt:lpstr>Summary</vt:lpstr>
      <vt:lpstr>PowerPoint Presentation</vt:lpstr>
      <vt:lpstr>PowerPoint Presentation</vt:lpstr>
      <vt:lpstr>‘Phase 1’ Technologies for scATAC</vt:lpstr>
      <vt:lpstr>Fludigm C1 (Buenrostro et al. Nature 2015) </vt:lpstr>
      <vt:lpstr>Split-pool (Cusanovich et al. Science 2015)</vt:lpstr>
      <vt:lpstr>scATAC-seq accurately measures chromatin accessibility</vt:lpstr>
      <vt:lpstr>PowerPoint Presentation</vt:lpstr>
      <vt:lpstr>Overview</vt:lpstr>
      <vt:lpstr>Improved data quality</vt:lpstr>
      <vt:lpstr>These products are commercially available</vt:lpstr>
      <vt:lpstr>Summary</vt:lpstr>
      <vt:lpstr>PowerPoint Presentation</vt:lpstr>
      <vt:lpstr>How do we think about scATAC analyses</vt:lpstr>
      <vt:lpstr>Modes of dimension reduction in scATAC</vt:lpstr>
      <vt:lpstr>1. Gene scoring (e.g. Cicero)</vt:lpstr>
      <vt:lpstr>2. Kmer / motif scoring (e.g. chromVAR; BROCKMAN)</vt:lpstr>
      <vt:lpstr>Annotating cell states with TF activities</vt:lpstr>
      <vt:lpstr>3. Genomic loci as features (e.g. CisTopics; SnapATAC)</vt:lpstr>
      <vt:lpstr>Summary of computational performance</vt:lpstr>
      <vt:lpstr>Defining regions / peaks for scATAC-seq</vt:lpstr>
      <vt:lpstr>Best practices for scATAC-seq analyses</vt:lpstr>
      <vt:lpstr>Data integration</vt:lpstr>
      <vt:lpstr>Multi-modial –omics w/ ATAC-seq</vt:lpstr>
      <vt:lpstr>Three ‘take home’ points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MAESTER Variant Analysis</dc:title>
  <dc:creator>Lareau, Caleb</dc:creator>
  <cp:lastModifiedBy>Lareau, Caleb</cp:lastModifiedBy>
  <cp:revision>99</cp:revision>
  <dcterms:created xsi:type="dcterms:W3CDTF">2019-10-30T14:26:15Z</dcterms:created>
  <dcterms:modified xsi:type="dcterms:W3CDTF">2020-03-30T00:52:59Z</dcterms:modified>
</cp:coreProperties>
</file>